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5" r:id="rId3"/>
    <p:sldId id="308" r:id="rId4"/>
    <p:sldId id="302" r:id="rId5"/>
    <p:sldId id="303" r:id="rId6"/>
    <p:sldId id="304" r:id="rId7"/>
    <p:sldId id="305" r:id="rId8"/>
    <p:sldId id="306" r:id="rId9"/>
    <p:sldId id="307" r:id="rId10"/>
    <p:sldId id="309" r:id="rId11"/>
    <p:sldId id="310" r:id="rId12"/>
    <p:sldId id="312" r:id="rId13"/>
    <p:sldId id="313" r:id="rId14"/>
    <p:sldId id="31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4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CFAD6A-5427-029E-C342-5D30A1F6E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EF0B185A-C195-0F24-C2D8-5911A42BA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6BEA1CB3-329B-805F-9D8E-0B3E3A2A28F1}"/>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97C6D0AC-9CF7-2FF4-F3E4-6A941F74E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17A7F8-B00C-6448-D1F3-706A9433D247}"/>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2997225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227EDA-67C9-F030-BACB-2AEF09127F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0A1F0FA-6981-3B61-2990-B216DF2B00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74F05BB-6793-6FC1-AB97-30A3B4A0C8ED}"/>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161016E4-009B-10DC-A353-FCF588A26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2BD5707-1E78-7706-592B-B97DF3B43EC2}"/>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289731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EE33442-E0CE-628B-88F2-4A9C48D3D8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45677EC-9C2A-CFD4-498D-310B916223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2ECA977-A880-CA2E-A855-C1EACA83ADA8}"/>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DAAA68AA-7E00-BBE2-030C-D284CC6D8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0CC09B-AB81-CE09-E5AB-CB79415056E7}"/>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2849759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CCE651-9EFC-4B32-1CDC-2C0F317D5C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B29CEA5-E0CD-77F0-B454-BAB0D265790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87AE1E0-AACF-EA0A-DDFC-8290056036FC}"/>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9E20A9C5-E008-FACA-9F40-CEBB15AE4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66F60F9-26DF-0AE6-3EEF-80AD324BBF20}"/>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261845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9156BF-2A95-D378-774E-4A96A8C4C6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BAFF21F-D1BE-8C9A-7619-77FDD89AF0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60B4305F-B10F-6054-E3CC-2E204DD1D4ED}"/>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70926D0A-222B-5C01-F06B-36F2E39A82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A17A723-3415-94E6-E34A-FCB3D64F1C65}"/>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330910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05E80E-9DEC-C986-5E72-FE24765E9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0BB0149-1937-81C7-6620-2183FE611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2A762C0-F5D8-A639-34AB-2D5E0EAB40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C4D5AF9F-6EA6-ECB7-1866-332965E82EA7}"/>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6" name="Footer Placeholder 5">
            <a:extLst>
              <a:ext uri="{FF2B5EF4-FFF2-40B4-BE49-F238E27FC236}">
                <a16:creationId xmlns="" xmlns:a16="http://schemas.microsoft.com/office/drawing/2014/main" id="{C5ED9FAF-DE50-B8F0-7B31-A392E6182C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6ABAFFB-F3AC-47D8-7388-D7D22009C328}"/>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127912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C537E2-5AE6-CDEF-A9C0-87B212A221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208144A-E803-B8D5-C866-13FCEE3BDA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E69E3B02-EC84-5609-3167-65A088B67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B6048C1-E11F-9C3B-E6CE-06321BF22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B4E85BD-B16C-07D2-E854-906C69A2E7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C78A9AC-C308-515F-E54E-21A31735367E}"/>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8" name="Footer Placeholder 7">
            <a:extLst>
              <a:ext uri="{FF2B5EF4-FFF2-40B4-BE49-F238E27FC236}">
                <a16:creationId xmlns="" xmlns:a16="http://schemas.microsoft.com/office/drawing/2014/main" id="{D9430C8F-52F1-DF4C-3B62-755C59ED7D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24330C1-F34B-2E03-E75B-2CA3C9E10B66}"/>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3076509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D06DFA-B902-70AF-093C-42A26EF797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CB951A7-A5ED-A4D6-2209-FBB7B3DDD0B2}"/>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4" name="Footer Placeholder 3">
            <a:extLst>
              <a:ext uri="{FF2B5EF4-FFF2-40B4-BE49-F238E27FC236}">
                <a16:creationId xmlns="" xmlns:a16="http://schemas.microsoft.com/office/drawing/2014/main" id="{9448C5B3-0F35-5962-1851-918362258E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8A06320B-8D0B-D564-6572-AB8E873D584A}"/>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147101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DAC718-3668-24E4-3A6D-BE9DE242F795}"/>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3" name="Footer Placeholder 2">
            <a:extLst>
              <a:ext uri="{FF2B5EF4-FFF2-40B4-BE49-F238E27FC236}">
                <a16:creationId xmlns="" xmlns:a16="http://schemas.microsoft.com/office/drawing/2014/main" id="{5591EF43-7785-FDD0-50D9-B38EE1152A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717FCD40-9711-053F-B6FD-2C1C4C4E2434}"/>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4232613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61AC59-86A7-045D-02A3-E569651AF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09BF0F1C-8D64-4645-C7F0-9707C460FC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3494E6F-8509-D7F1-AC96-48F4C3F00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237631EF-617F-77A9-C883-05F5B00DA399}"/>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6" name="Footer Placeholder 5">
            <a:extLst>
              <a:ext uri="{FF2B5EF4-FFF2-40B4-BE49-F238E27FC236}">
                <a16:creationId xmlns="" xmlns:a16="http://schemas.microsoft.com/office/drawing/2014/main" id="{B296A02F-DA01-CCDB-77A3-58794E04F9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E900D2E1-8BAC-1968-C545-11A148E5C281}"/>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388801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283695-695E-DA41-4315-886B210BA7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D31A84E-CFB9-2940-A81C-74905F65F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EF388927-B6C0-AE0C-B61A-4D2C3FE5A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ABCF580-F727-4C0F-FFFD-03311165CCD8}"/>
              </a:ext>
            </a:extLst>
          </p:cNvPr>
          <p:cNvSpPr>
            <a:spLocks noGrp="1"/>
          </p:cNvSpPr>
          <p:nvPr>
            <p:ph type="dt" sz="half" idx="10"/>
          </p:nvPr>
        </p:nvSpPr>
        <p:spPr/>
        <p:txBody>
          <a:bodyPr/>
          <a:lstStyle/>
          <a:p>
            <a:fld id="{805FB1DC-AAFA-447C-99FB-095C433E71F6}" type="datetimeFigureOut">
              <a:rPr lang="en-US" smtClean="0"/>
              <a:t>3/16/2025</a:t>
            </a:fld>
            <a:endParaRPr lang="en-US"/>
          </a:p>
        </p:txBody>
      </p:sp>
      <p:sp>
        <p:nvSpPr>
          <p:cNvPr id="6" name="Footer Placeholder 5">
            <a:extLst>
              <a:ext uri="{FF2B5EF4-FFF2-40B4-BE49-F238E27FC236}">
                <a16:creationId xmlns="" xmlns:a16="http://schemas.microsoft.com/office/drawing/2014/main" id="{8937AE8C-44E3-131F-22BA-F39D1700E5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26994B8-079D-0597-FA83-809D99172622}"/>
              </a:ext>
            </a:extLst>
          </p:cNvPr>
          <p:cNvSpPr>
            <a:spLocks noGrp="1"/>
          </p:cNvSpPr>
          <p:nvPr>
            <p:ph type="sldNum" sz="quarter" idx="12"/>
          </p:nvPr>
        </p:nvSpPr>
        <p:spPr/>
        <p:txBody>
          <a:bodyPr/>
          <a:lstStyle/>
          <a:p>
            <a:fld id="{1913D971-5C19-4B7A-A514-4D0A0926756F}" type="slidenum">
              <a:rPr lang="en-US" smtClean="0"/>
              <a:t>‹#›</a:t>
            </a:fld>
            <a:endParaRPr lang="en-US"/>
          </a:p>
        </p:txBody>
      </p:sp>
    </p:spTree>
    <p:extLst>
      <p:ext uri="{BB962C8B-B14F-4D97-AF65-F5344CB8AC3E}">
        <p14:creationId xmlns:p14="http://schemas.microsoft.com/office/powerpoint/2010/main" val="1663362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F5CCD9B-3E15-3E59-3680-591337340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D8EC2D5D-70F7-50AB-94A6-8665F8F44E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2CD519-3B89-4F02-C4B7-BCF09520F0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5FB1DC-AAFA-447C-99FB-095C433E71F6}" type="datetimeFigureOut">
              <a:rPr lang="en-US" smtClean="0"/>
              <a:t>3/16/2025</a:t>
            </a:fld>
            <a:endParaRPr lang="en-US"/>
          </a:p>
        </p:txBody>
      </p:sp>
      <p:sp>
        <p:nvSpPr>
          <p:cNvPr id="5" name="Footer Placeholder 4">
            <a:extLst>
              <a:ext uri="{FF2B5EF4-FFF2-40B4-BE49-F238E27FC236}">
                <a16:creationId xmlns="" xmlns:a16="http://schemas.microsoft.com/office/drawing/2014/main" id="{F8BA21B5-5D30-CDE9-2742-A2742DB04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CD30E502-D0A1-1121-D7B7-0F95FFF350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13D971-5C19-4B7A-A514-4D0A0926756F}" type="slidenum">
              <a:rPr lang="en-US" smtClean="0"/>
              <a:t>‹#›</a:t>
            </a:fld>
            <a:endParaRPr lang="en-US"/>
          </a:p>
        </p:txBody>
      </p:sp>
    </p:spTree>
    <p:extLst>
      <p:ext uri="{BB962C8B-B14F-4D97-AF65-F5344CB8AC3E}">
        <p14:creationId xmlns:p14="http://schemas.microsoft.com/office/powerpoint/2010/main" val="4146214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pramodaj@uom.lk" TargetMode="External"/><Relationship Id="rId2" Type="http://schemas.openxmlformats.org/officeDocument/2006/relationships/hyperlink" Target="mailto:sar-exams@uom.lk" TargetMode="External"/><Relationship Id="rId1" Type="http://schemas.openxmlformats.org/officeDocument/2006/relationships/slideLayout" Target="../slideLayouts/slideLayout2.xml"/><Relationship Id="rId4" Type="http://schemas.openxmlformats.org/officeDocument/2006/relationships/hyperlink" Target="https://uom.lk/exams/download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uom.lk/exams/downloads" TargetMode="External"/><Relationship Id="rId2" Type="http://schemas.openxmlformats.org/officeDocument/2006/relationships/hyperlink" Target="mailto:sar-exams@uom.lk"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om.lk/business/undergraduate-stud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6DA9DF9-31F7-4056-B42E-878CC92417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0FE7A7A-C195-5623-94E2-B5FC5428FF2F}"/>
              </a:ext>
            </a:extLst>
          </p:cNvPr>
          <p:cNvSpPr>
            <a:spLocks noGrp="1"/>
          </p:cNvSpPr>
          <p:nvPr>
            <p:ph type="ctrTitle"/>
          </p:nvPr>
        </p:nvSpPr>
        <p:spPr>
          <a:xfrm>
            <a:off x="643468" y="643467"/>
            <a:ext cx="5662082" cy="2442633"/>
          </a:xfrm>
        </p:spPr>
        <p:txBody>
          <a:bodyPr>
            <a:normAutofit/>
          </a:bodyPr>
          <a:lstStyle/>
          <a:p>
            <a:pPr algn="l"/>
            <a:r>
              <a:rPr lang="en-US" sz="7200" b="1" dirty="0"/>
              <a:t>Undergraduate Division</a:t>
            </a:r>
          </a:p>
        </p:txBody>
      </p:sp>
      <p:sp>
        <p:nvSpPr>
          <p:cNvPr id="3" name="Subtitle 2">
            <a:extLst>
              <a:ext uri="{FF2B5EF4-FFF2-40B4-BE49-F238E27FC236}">
                <a16:creationId xmlns="" xmlns:a16="http://schemas.microsoft.com/office/drawing/2014/main" id="{A0DA1EF6-8AE8-8DF9-8D7C-CFF87319E32B}"/>
              </a:ext>
            </a:extLst>
          </p:cNvPr>
          <p:cNvSpPr>
            <a:spLocks noGrp="1"/>
          </p:cNvSpPr>
          <p:nvPr>
            <p:ph type="subTitle" idx="1"/>
          </p:nvPr>
        </p:nvSpPr>
        <p:spPr>
          <a:xfrm>
            <a:off x="804316" y="3248859"/>
            <a:ext cx="4620584" cy="775494"/>
          </a:xfrm>
        </p:spPr>
        <p:txBody>
          <a:bodyPr>
            <a:normAutofit/>
          </a:bodyPr>
          <a:lstStyle/>
          <a:p>
            <a:pPr algn="l"/>
            <a:r>
              <a:rPr lang="en-US" sz="3600" dirty="0"/>
              <a:t>Faculty of Business</a:t>
            </a:r>
          </a:p>
        </p:txBody>
      </p:sp>
      <p:pic>
        <p:nvPicPr>
          <p:cNvPr id="4" name="Picture 3">
            <a:extLst>
              <a:ext uri="{FF2B5EF4-FFF2-40B4-BE49-F238E27FC236}">
                <a16:creationId xmlns="" xmlns:a16="http://schemas.microsoft.com/office/drawing/2014/main" id="{7F31B48A-C959-5ED2-8200-9B606424192F}"/>
              </a:ext>
            </a:extLst>
          </p:cNvPr>
          <p:cNvPicPr>
            <a:picLocks noChangeAspect="1"/>
          </p:cNvPicPr>
          <p:nvPr/>
        </p:nvPicPr>
        <p:blipFill rotWithShape="1">
          <a:blip r:embed="rId2"/>
          <a:srcRect l="9182" r="387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6" name="Subtitle 2">
            <a:extLst>
              <a:ext uri="{FF2B5EF4-FFF2-40B4-BE49-F238E27FC236}">
                <a16:creationId xmlns="" xmlns:a16="http://schemas.microsoft.com/office/drawing/2014/main" id="{A0DA1EF6-8AE8-8DF9-8D7C-CFF87319E32B}"/>
              </a:ext>
            </a:extLst>
          </p:cNvPr>
          <p:cNvSpPr txBox="1">
            <a:spLocks/>
          </p:cNvSpPr>
          <p:nvPr/>
        </p:nvSpPr>
        <p:spPr>
          <a:xfrm>
            <a:off x="804316" y="4342819"/>
            <a:ext cx="4620584" cy="775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dirty="0" smtClean="0">
                <a:solidFill>
                  <a:schemeClr val="accent6"/>
                </a:solidFill>
              </a:rPr>
              <a:t>Leave Procedures</a:t>
            </a:r>
            <a:endParaRPr lang="en-US" sz="3600" dirty="0">
              <a:solidFill>
                <a:schemeClr val="accent6"/>
              </a:solidFill>
            </a:endParaRPr>
          </a:p>
        </p:txBody>
      </p:sp>
    </p:spTree>
    <p:extLst>
      <p:ext uri="{BB962C8B-B14F-4D97-AF65-F5344CB8AC3E}">
        <p14:creationId xmlns:p14="http://schemas.microsoft.com/office/powerpoint/2010/main" val="1125295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Leave </a:t>
            </a:r>
            <a:r>
              <a:rPr lang="en-US" b="1" dirty="0"/>
              <a:t>During </a:t>
            </a:r>
            <a:r>
              <a:rPr lang="en-US" b="1" dirty="0" smtClean="0"/>
              <a:t>Final </a:t>
            </a:r>
            <a:r>
              <a:rPr lang="en-US" b="1" dirty="0"/>
              <a:t>Exam </a:t>
            </a:r>
            <a:r>
              <a:rPr lang="en-US" b="1" dirty="0" smtClean="0"/>
              <a:t>Duration</a:t>
            </a:r>
            <a:endParaRPr lang="en-US" dirty="0"/>
          </a:p>
        </p:txBody>
      </p:sp>
      <p:pic>
        <p:nvPicPr>
          <p:cNvPr id="4" name="Picture 3"/>
          <p:cNvPicPr>
            <a:picLocks noChangeAspect="1"/>
          </p:cNvPicPr>
          <p:nvPr/>
        </p:nvPicPr>
        <p:blipFill>
          <a:blip r:embed="rId2"/>
          <a:stretch>
            <a:fillRect/>
          </a:stretch>
        </p:blipFill>
        <p:spPr>
          <a:xfrm>
            <a:off x="6983946" y="597528"/>
            <a:ext cx="4220471" cy="2813647"/>
          </a:xfrm>
          <a:prstGeom prst="rect">
            <a:avLst/>
          </a:prstGeom>
        </p:spPr>
      </p:pic>
    </p:spTree>
    <p:extLst>
      <p:ext uri="{BB962C8B-B14F-4D97-AF65-F5344CB8AC3E}">
        <p14:creationId xmlns:p14="http://schemas.microsoft.com/office/powerpoint/2010/main" val="2517017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Leave during exam duration</a:t>
            </a:r>
            <a:endParaRPr lang="en-US" b="1" dirty="0"/>
          </a:p>
        </p:txBody>
      </p:sp>
      <p:sp>
        <p:nvSpPr>
          <p:cNvPr id="3" name="Content Placeholder 2"/>
          <p:cNvSpPr>
            <a:spLocks noGrp="1"/>
          </p:cNvSpPr>
          <p:nvPr>
            <p:ph idx="1"/>
          </p:nvPr>
        </p:nvSpPr>
        <p:spPr/>
        <p:txBody>
          <a:bodyPr>
            <a:normAutofit lnSpcReduction="10000"/>
          </a:bodyPr>
          <a:lstStyle/>
          <a:p>
            <a:pPr algn="just"/>
            <a:r>
              <a:rPr lang="en-US" dirty="0" smtClean="0"/>
              <a:t>Final exam is handled directly by Exam division of </a:t>
            </a:r>
            <a:r>
              <a:rPr lang="en-US" dirty="0" err="1" smtClean="0"/>
              <a:t>UoM</a:t>
            </a:r>
            <a:r>
              <a:rPr lang="en-US" dirty="0" smtClean="0"/>
              <a:t> and you need to apply the leave to them.</a:t>
            </a:r>
          </a:p>
          <a:p>
            <a:pPr algn="just"/>
            <a:r>
              <a:rPr lang="en-US" dirty="0" smtClean="0"/>
              <a:t>Final Exam Leave is granted only for following situations </a:t>
            </a:r>
          </a:p>
          <a:p>
            <a:pPr lvl="1" algn="just"/>
            <a:r>
              <a:rPr lang="en-US" b="1" i="1" dirty="0" smtClean="0"/>
              <a:t>Medical </a:t>
            </a:r>
            <a:r>
              <a:rPr lang="en-US" b="1" i="1" dirty="0"/>
              <a:t>Leave</a:t>
            </a:r>
          </a:p>
          <a:p>
            <a:pPr lvl="1" algn="just" fontAlgn="t"/>
            <a:r>
              <a:rPr lang="en-US" b="1" i="1" dirty="0" smtClean="0"/>
              <a:t>Compassionate </a:t>
            </a:r>
            <a:r>
              <a:rPr lang="en-US" b="1" i="1" dirty="0"/>
              <a:t>Ground</a:t>
            </a:r>
          </a:p>
          <a:p>
            <a:pPr lvl="1" algn="just"/>
            <a:r>
              <a:rPr lang="en-US" b="1" i="1" dirty="0" smtClean="0"/>
              <a:t>Official </a:t>
            </a:r>
            <a:r>
              <a:rPr lang="en-US" b="1" i="1" dirty="0"/>
              <a:t>Representation of </a:t>
            </a:r>
            <a:r>
              <a:rPr lang="en-US" b="1" i="1" dirty="0" smtClean="0"/>
              <a:t>University</a:t>
            </a:r>
          </a:p>
          <a:p>
            <a:pPr marL="0" indent="0" algn="just">
              <a:buNone/>
            </a:pPr>
            <a:r>
              <a:rPr lang="en-US" dirty="0" smtClean="0"/>
              <a:t>Case 1 – When incidence is predictable and known to happen in the exam scheduled dates (Surgery planned, representing university in a game etc.)</a:t>
            </a:r>
          </a:p>
          <a:p>
            <a:pPr marL="0" indent="0" algn="just">
              <a:buNone/>
            </a:pPr>
            <a:r>
              <a:rPr lang="en-US" dirty="0" smtClean="0"/>
              <a:t>Case 2 – Unexpected </a:t>
            </a:r>
            <a:r>
              <a:rPr lang="en-US" dirty="0"/>
              <a:t>incidence</a:t>
            </a:r>
            <a:r>
              <a:rPr lang="en-US" dirty="0" smtClean="0"/>
              <a:t> during exams (Sudden illness, Illness of a family member, floods, accidents etc.)</a:t>
            </a:r>
            <a:endParaRPr lang="en-US" dirty="0"/>
          </a:p>
          <a:p>
            <a:endParaRPr lang="en-US" dirty="0"/>
          </a:p>
        </p:txBody>
      </p:sp>
    </p:spTree>
    <p:extLst>
      <p:ext uri="{BB962C8B-B14F-4D97-AF65-F5344CB8AC3E}">
        <p14:creationId xmlns:p14="http://schemas.microsoft.com/office/powerpoint/2010/main" val="188427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b="1" dirty="0"/>
              <a:t>Case 1 – When incidence is predictable and known to happen in the exam scheduled </a:t>
            </a:r>
            <a:r>
              <a:rPr lang="en-US" b="1" dirty="0" smtClean="0"/>
              <a:t>dates</a:t>
            </a:r>
            <a:endParaRPr lang="en-US" b="1" dirty="0"/>
          </a:p>
        </p:txBody>
      </p:sp>
      <p:sp>
        <p:nvSpPr>
          <p:cNvPr id="3" name="Content Placeholder 2"/>
          <p:cNvSpPr>
            <a:spLocks noGrp="1"/>
          </p:cNvSpPr>
          <p:nvPr>
            <p:ph idx="1"/>
          </p:nvPr>
        </p:nvSpPr>
        <p:spPr>
          <a:xfrm>
            <a:off x="838200" y="1825624"/>
            <a:ext cx="10515600" cy="5032376"/>
          </a:xfrm>
        </p:spPr>
        <p:txBody>
          <a:bodyPr>
            <a:normAutofit/>
          </a:bodyPr>
          <a:lstStyle/>
          <a:p>
            <a:pPr algn="just"/>
            <a:r>
              <a:rPr lang="en-US" b="1" dirty="0" smtClean="0">
                <a:solidFill>
                  <a:schemeClr val="accent6"/>
                </a:solidFill>
              </a:rPr>
              <a:t>Step 01 </a:t>
            </a:r>
            <a:r>
              <a:rPr lang="en-US" dirty="0" smtClean="0"/>
              <a:t>- Inform the DR/Exams about the planned incidence by writing an email to </a:t>
            </a:r>
            <a:r>
              <a:rPr lang="en-US" dirty="0">
                <a:hlinkClick r:id="rId2"/>
              </a:rPr>
              <a:t>sar-exams@uom.lk</a:t>
            </a:r>
            <a:r>
              <a:rPr lang="en-US" dirty="0"/>
              <a:t> (cc to </a:t>
            </a:r>
            <a:r>
              <a:rPr lang="en-US" u="sng" dirty="0" smtClean="0">
                <a:solidFill>
                  <a:schemeClr val="accent1">
                    <a:lumMod val="75000"/>
                  </a:schemeClr>
                </a:solidFill>
                <a:hlinkClick r:id="rId3"/>
              </a:rPr>
              <a:t>pramodaj@uom.lk</a:t>
            </a:r>
            <a:r>
              <a:rPr lang="en-US" dirty="0" smtClean="0"/>
              <a:t>)</a:t>
            </a:r>
            <a:r>
              <a:rPr lang="en-US" dirty="0"/>
              <a:t> before the </a:t>
            </a:r>
            <a:r>
              <a:rPr lang="en-US" dirty="0" smtClean="0"/>
              <a:t>commencement of the </a:t>
            </a:r>
            <a:r>
              <a:rPr lang="en-US" dirty="0" smtClean="0"/>
              <a:t>exams</a:t>
            </a:r>
            <a:r>
              <a:rPr lang="en-US" dirty="0"/>
              <a:t>. In case of official representation, it should be submitted before one month of the commencement of the exams. </a:t>
            </a:r>
          </a:p>
          <a:p>
            <a:pPr algn="just"/>
            <a:r>
              <a:rPr lang="en-US" b="1" dirty="0" smtClean="0">
                <a:solidFill>
                  <a:schemeClr val="accent6"/>
                </a:solidFill>
              </a:rPr>
              <a:t>Step </a:t>
            </a:r>
            <a:r>
              <a:rPr lang="en-US" b="1" dirty="0" smtClean="0">
                <a:solidFill>
                  <a:schemeClr val="accent6"/>
                </a:solidFill>
              </a:rPr>
              <a:t>02 </a:t>
            </a:r>
            <a:r>
              <a:rPr lang="en-US" dirty="0" smtClean="0"/>
              <a:t>- Fill the </a:t>
            </a:r>
            <a:r>
              <a:rPr lang="en-US" dirty="0"/>
              <a:t>form </a:t>
            </a:r>
            <a:r>
              <a:rPr lang="en-US" dirty="0" smtClean="0"/>
              <a:t>“Application </a:t>
            </a:r>
            <a:r>
              <a:rPr lang="en-US" dirty="0"/>
              <a:t>for Academic concession for </a:t>
            </a:r>
            <a:r>
              <a:rPr lang="en-US" dirty="0" smtClean="0"/>
              <a:t>Examinations</a:t>
            </a:r>
            <a:r>
              <a:rPr lang="en-US" dirty="0"/>
              <a:t>” available at </a:t>
            </a:r>
            <a:r>
              <a:rPr lang="en-US" dirty="0">
                <a:hlinkClick r:id="rId4"/>
              </a:rPr>
              <a:t>https://</a:t>
            </a:r>
            <a:r>
              <a:rPr lang="en-US" dirty="0" smtClean="0">
                <a:hlinkClick r:id="rId4"/>
              </a:rPr>
              <a:t>uom.lk/exams/downloads</a:t>
            </a:r>
            <a:r>
              <a:rPr lang="en-US" dirty="0" smtClean="0"/>
              <a:t>. The same form can be used for medical, compassionate and representative grounds.   </a:t>
            </a:r>
          </a:p>
          <a:p>
            <a:pPr algn="just"/>
            <a:r>
              <a:rPr lang="en-US" b="1" dirty="0" smtClean="0">
                <a:solidFill>
                  <a:schemeClr val="accent6"/>
                </a:solidFill>
              </a:rPr>
              <a:t>Step 03 </a:t>
            </a:r>
            <a:r>
              <a:rPr lang="en-US" dirty="0" smtClean="0"/>
              <a:t>- Submit the hard copy of the signed form with evidence of informing the DR/Exams (Step 01 – hard copy of email) and evidence documents </a:t>
            </a:r>
            <a:r>
              <a:rPr lang="en-US" dirty="0" smtClean="0"/>
              <a:t>in </a:t>
            </a:r>
            <a:r>
              <a:rPr lang="en-US" dirty="0" smtClean="0"/>
              <a:t>a sealed envelop. </a:t>
            </a:r>
          </a:p>
          <a:p>
            <a:endParaRPr lang="en-US" dirty="0"/>
          </a:p>
          <a:p>
            <a:endParaRPr lang="en-US" dirty="0"/>
          </a:p>
        </p:txBody>
      </p:sp>
    </p:spTree>
    <p:extLst>
      <p:ext uri="{BB962C8B-B14F-4D97-AF65-F5344CB8AC3E}">
        <p14:creationId xmlns:p14="http://schemas.microsoft.com/office/powerpoint/2010/main" val="4038230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628"/>
            <a:ext cx="10515600" cy="522115"/>
          </a:xfrm>
        </p:spPr>
        <p:txBody>
          <a:bodyPr>
            <a:normAutofit fontScale="90000"/>
          </a:bodyPr>
          <a:lstStyle/>
          <a:p>
            <a:r>
              <a:rPr lang="en-US" b="1" dirty="0"/>
              <a:t>Case 2 – Unexpected incidence during exams</a:t>
            </a:r>
          </a:p>
        </p:txBody>
      </p:sp>
      <p:sp>
        <p:nvSpPr>
          <p:cNvPr id="3" name="Content Placeholder 2"/>
          <p:cNvSpPr>
            <a:spLocks noGrp="1"/>
          </p:cNvSpPr>
          <p:nvPr>
            <p:ph idx="1"/>
          </p:nvPr>
        </p:nvSpPr>
        <p:spPr>
          <a:xfrm>
            <a:off x="374827" y="778598"/>
            <a:ext cx="11521425" cy="5088047"/>
          </a:xfrm>
        </p:spPr>
        <p:txBody>
          <a:bodyPr/>
          <a:lstStyle/>
          <a:p>
            <a:pPr marL="0" indent="0" algn="just">
              <a:buNone/>
            </a:pPr>
            <a:r>
              <a:rPr lang="en-US" sz="2200" b="1" dirty="0" smtClean="0"/>
              <a:t>1. Sudden </a:t>
            </a:r>
            <a:r>
              <a:rPr lang="en-US" sz="2200" b="1" dirty="0"/>
              <a:t>medical condition within the final exam time </a:t>
            </a:r>
            <a:r>
              <a:rPr lang="en-US" sz="2200" b="1" dirty="0" smtClean="0"/>
              <a:t>period</a:t>
            </a:r>
          </a:p>
          <a:p>
            <a:pPr algn="just"/>
            <a:r>
              <a:rPr lang="en-US" sz="2200" b="1" dirty="0" smtClean="0">
                <a:solidFill>
                  <a:schemeClr val="accent6"/>
                </a:solidFill>
              </a:rPr>
              <a:t>Step 01 </a:t>
            </a:r>
            <a:r>
              <a:rPr lang="en-US" sz="2200" dirty="0" smtClean="0"/>
              <a:t>- Student </a:t>
            </a:r>
            <a:r>
              <a:rPr lang="en-US" sz="2200" dirty="0"/>
              <a:t>(or parents or guardian) need to inform the </a:t>
            </a:r>
            <a:r>
              <a:rPr lang="en-US" sz="2200" dirty="0">
                <a:hlinkClick r:id="rId2"/>
              </a:rPr>
              <a:t>sar-exams@uom.lk</a:t>
            </a:r>
            <a:r>
              <a:rPr lang="en-US" sz="2200" dirty="0"/>
              <a:t> (cc to pramodaj@uom.lk) within 7 days of the </a:t>
            </a:r>
            <a:r>
              <a:rPr lang="en-US" sz="2200" dirty="0" smtClean="0"/>
              <a:t>illness. </a:t>
            </a:r>
            <a:r>
              <a:rPr lang="en-US" sz="2200" dirty="0"/>
              <a:t>No need of any medical attachments with email. </a:t>
            </a:r>
          </a:p>
          <a:p>
            <a:pPr algn="just"/>
            <a:r>
              <a:rPr lang="en-US" sz="2200" b="1" dirty="0" smtClean="0">
                <a:solidFill>
                  <a:schemeClr val="accent6"/>
                </a:solidFill>
              </a:rPr>
              <a:t>Step 02 </a:t>
            </a:r>
            <a:r>
              <a:rPr lang="en-US" sz="2200" dirty="0" smtClean="0"/>
              <a:t>- Fill </a:t>
            </a:r>
            <a:r>
              <a:rPr lang="en-US" sz="2200" dirty="0"/>
              <a:t>the form “Application for Academic concession for Examinations” available at </a:t>
            </a:r>
            <a:r>
              <a:rPr lang="en-US" sz="2200" dirty="0">
                <a:hlinkClick r:id="rId3"/>
              </a:rPr>
              <a:t>https://uom.lk/exams/downloads</a:t>
            </a:r>
            <a:r>
              <a:rPr lang="en-US" sz="2200" dirty="0" smtClean="0"/>
              <a:t>.</a:t>
            </a:r>
          </a:p>
          <a:p>
            <a:pPr algn="just"/>
            <a:r>
              <a:rPr lang="en-US" sz="2200" b="1" dirty="0" smtClean="0">
                <a:solidFill>
                  <a:schemeClr val="accent6"/>
                </a:solidFill>
              </a:rPr>
              <a:t>Step 03 </a:t>
            </a:r>
            <a:r>
              <a:rPr lang="en-US" sz="2200" dirty="0" smtClean="0"/>
              <a:t>- Submit </a:t>
            </a:r>
            <a:r>
              <a:rPr lang="en-US" sz="2200" dirty="0"/>
              <a:t>the hard copy of the signed form with evidence of informing the DR/Exams (Step 01 – hard copy of email) and </a:t>
            </a:r>
            <a:r>
              <a:rPr lang="en-US" sz="2200" dirty="0" smtClean="0"/>
              <a:t>medical documents </a:t>
            </a:r>
            <a:r>
              <a:rPr lang="en-US" sz="2200" dirty="0"/>
              <a:t>before one month of last date of the exam in a sealed envelop. </a:t>
            </a:r>
          </a:p>
          <a:p>
            <a:pPr algn="just"/>
            <a:endParaRPr lang="en-US" dirty="0" smtClean="0"/>
          </a:p>
          <a:p>
            <a:pPr algn="just"/>
            <a:endParaRPr lang="en-US" dirty="0"/>
          </a:p>
          <a:p>
            <a:endParaRPr lang="en-US" dirty="0"/>
          </a:p>
        </p:txBody>
      </p:sp>
      <p:sp>
        <p:nvSpPr>
          <p:cNvPr id="4" name="TextBox 3">
            <a:extLst>
              <a:ext uri="{FF2B5EF4-FFF2-40B4-BE49-F238E27FC236}">
                <a16:creationId xmlns="" xmlns:a16="http://schemas.microsoft.com/office/drawing/2014/main" id="{8E267410-D804-6242-1F90-6A867FD036C5}"/>
              </a:ext>
            </a:extLst>
          </p:cNvPr>
          <p:cNvSpPr txBox="1"/>
          <p:nvPr/>
        </p:nvSpPr>
        <p:spPr>
          <a:xfrm>
            <a:off x="453908" y="3757593"/>
            <a:ext cx="11442344" cy="3000821"/>
          </a:xfrm>
          <a:prstGeom prst="rect">
            <a:avLst/>
          </a:prstGeom>
          <a:solidFill>
            <a:schemeClr val="accent4">
              <a:lumMod val="20000"/>
              <a:lumOff val="80000"/>
            </a:schemeClr>
          </a:solidFill>
          <a:ln w="19050">
            <a:solidFill>
              <a:schemeClr val="tx1"/>
            </a:solidFill>
          </a:ln>
        </p:spPr>
        <p:txBody>
          <a:bodyPr wrap="square" rtlCol="0">
            <a:spAutoFit/>
          </a:bodyPr>
          <a:lstStyle/>
          <a:p>
            <a:pPr marL="342900" indent="-342900" algn="just">
              <a:buFont typeface="Arial" panose="020B0604020202020204" pitchFamily="34" charset="0"/>
              <a:buChar char="•"/>
            </a:pPr>
            <a:r>
              <a:rPr lang="en-US" sz="2100" b="1" dirty="0"/>
              <a:t>If a student miss only one module: </a:t>
            </a:r>
            <a:r>
              <a:rPr lang="en-US" sz="2100" dirty="0"/>
              <a:t>A </a:t>
            </a:r>
            <a:r>
              <a:rPr lang="en-US" sz="2100" dirty="0" smtClean="0"/>
              <a:t>Medical Certificate (MC) </a:t>
            </a:r>
            <a:r>
              <a:rPr lang="en-US" sz="2100" dirty="0"/>
              <a:t>from the UMO or any MO is OK. Medical evidence such as results of investigations (</a:t>
            </a:r>
            <a:r>
              <a:rPr lang="en-US" sz="2100" dirty="0" err="1"/>
              <a:t>e.g</a:t>
            </a:r>
            <a:r>
              <a:rPr lang="en-US" sz="2100" dirty="0"/>
              <a:t> blood counts/CRP) can be attached for clarity but not compulsory</a:t>
            </a:r>
          </a:p>
          <a:p>
            <a:pPr marL="342900" indent="-342900" algn="just">
              <a:buFont typeface="Arial" panose="020B0604020202020204" pitchFamily="34" charset="0"/>
              <a:buChar char="•"/>
            </a:pPr>
            <a:r>
              <a:rPr lang="en-US" sz="2100" b="1" dirty="0"/>
              <a:t>If a student miss more than one module: </a:t>
            </a:r>
          </a:p>
          <a:p>
            <a:pPr marL="800100" lvl="1" indent="-342900" algn="just">
              <a:buFont typeface="Arial" panose="020B0604020202020204" pitchFamily="34" charset="0"/>
              <a:buChar char="•"/>
            </a:pPr>
            <a:r>
              <a:rPr lang="en-US" sz="2100" dirty="0"/>
              <a:t>If treated from UOM medical center: You need a MC from the UMO </a:t>
            </a:r>
            <a:r>
              <a:rPr lang="en-US" sz="2100" b="1" u="sng" dirty="0"/>
              <a:t>OR</a:t>
            </a:r>
            <a:r>
              <a:rPr lang="en-US" sz="2100" b="1" dirty="0"/>
              <a:t> </a:t>
            </a:r>
          </a:p>
          <a:p>
            <a:pPr marL="800100" lvl="1" indent="-342900" algn="just">
              <a:buFont typeface="Arial" panose="020B0604020202020204" pitchFamily="34" charset="0"/>
              <a:buChar char="•"/>
            </a:pPr>
            <a:r>
              <a:rPr lang="en-US" sz="2100" dirty="0"/>
              <a:t>If treated from a government hospital: You need a MC with the diagnosis card. If no diagnosis card is available, documents for medical evidence are essential </a:t>
            </a:r>
            <a:r>
              <a:rPr lang="en-US" sz="2100" b="1" u="sng" dirty="0"/>
              <a:t>OR</a:t>
            </a:r>
            <a:r>
              <a:rPr lang="en-US" sz="2100" b="1" dirty="0"/>
              <a:t> </a:t>
            </a:r>
          </a:p>
          <a:p>
            <a:pPr marL="800100" lvl="1" indent="-342900" algn="just">
              <a:buFont typeface="Arial" panose="020B0604020202020204" pitchFamily="34" charset="0"/>
              <a:buChar char="•"/>
            </a:pPr>
            <a:r>
              <a:rPr lang="en-US" sz="2100" dirty="0"/>
              <a:t>If treated from a private hospital: You need a MC from </a:t>
            </a:r>
            <a:r>
              <a:rPr lang="en-US" sz="2100" i="1" u="sng" dirty="0"/>
              <a:t>a consultant </a:t>
            </a:r>
            <a:r>
              <a:rPr lang="en-US" sz="2100" dirty="0"/>
              <a:t>with</a:t>
            </a:r>
            <a:r>
              <a:rPr lang="en-US" sz="2100" b="1" dirty="0"/>
              <a:t> </a:t>
            </a:r>
            <a:r>
              <a:rPr lang="en-US" sz="2100" dirty="0"/>
              <a:t>the diagnosis card, prescription for drugs and evidence of </a:t>
            </a:r>
            <a:r>
              <a:rPr lang="en-US" sz="2100" dirty="0" smtClean="0"/>
              <a:t>investigations</a:t>
            </a:r>
            <a:endParaRPr lang="en-US" sz="2100" b="1" u="sng" dirty="0"/>
          </a:p>
        </p:txBody>
      </p:sp>
      <p:pic>
        <p:nvPicPr>
          <p:cNvPr id="5" name="Picture 4"/>
          <p:cNvPicPr>
            <a:picLocks noChangeAspect="1"/>
          </p:cNvPicPr>
          <p:nvPr/>
        </p:nvPicPr>
        <p:blipFill>
          <a:blip r:embed="rId4"/>
          <a:stretch>
            <a:fillRect/>
          </a:stretch>
        </p:blipFill>
        <p:spPr>
          <a:xfrm>
            <a:off x="10520169" y="234111"/>
            <a:ext cx="879653" cy="944119"/>
          </a:xfrm>
          <a:prstGeom prst="rect">
            <a:avLst/>
          </a:prstGeom>
        </p:spPr>
      </p:pic>
    </p:spTree>
    <p:extLst>
      <p:ext uri="{BB962C8B-B14F-4D97-AF65-F5344CB8AC3E}">
        <p14:creationId xmlns:p14="http://schemas.microsoft.com/office/powerpoint/2010/main" val="159853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2 – Unexpected incidence during exams</a:t>
            </a:r>
            <a:endParaRPr lang="en-US" dirty="0"/>
          </a:p>
        </p:txBody>
      </p:sp>
      <p:sp>
        <p:nvSpPr>
          <p:cNvPr id="3" name="Content Placeholder 2"/>
          <p:cNvSpPr>
            <a:spLocks noGrp="1"/>
          </p:cNvSpPr>
          <p:nvPr>
            <p:ph idx="1"/>
          </p:nvPr>
        </p:nvSpPr>
        <p:spPr>
          <a:xfrm>
            <a:off x="838200" y="1484768"/>
            <a:ext cx="10515600" cy="4692195"/>
          </a:xfrm>
        </p:spPr>
        <p:txBody>
          <a:bodyPr/>
          <a:lstStyle/>
          <a:p>
            <a:pPr marL="0" indent="0">
              <a:buNone/>
            </a:pPr>
            <a:r>
              <a:rPr lang="en-US" b="1" dirty="0" smtClean="0"/>
              <a:t>Sudden compassionate </a:t>
            </a:r>
            <a:r>
              <a:rPr lang="en-US" b="1" dirty="0"/>
              <a:t>condition within the final exam time period</a:t>
            </a:r>
          </a:p>
          <a:p>
            <a:r>
              <a:rPr lang="en-US" dirty="0" smtClean="0"/>
              <a:t>Same procedure should be used for Compassionate Grounds requests as well. </a:t>
            </a:r>
          </a:p>
          <a:p>
            <a:endParaRPr lang="en-US" dirty="0" smtClean="0"/>
          </a:p>
          <a:p>
            <a:endParaRPr lang="en-US" dirty="0"/>
          </a:p>
          <a:p>
            <a:pPr algn="just"/>
            <a:r>
              <a:rPr lang="en-US" dirty="0"/>
              <a:t>It is very unlikely that exam division will give leave for reasons which are of non-medical or non-compassionate (</a:t>
            </a:r>
            <a:r>
              <a:rPr lang="en-US" dirty="0" err="1"/>
              <a:t>e.g</a:t>
            </a:r>
            <a:r>
              <a:rPr lang="en-US" dirty="0"/>
              <a:t> foreign trip to visit family, wedding of brother/sister)</a:t>
            </a:r>
          </a:p>
          <a:p>
            <a:endParaRPr lang="en-US" dirty="0"/>
          </a:p>
        </p:txBody>
      </p:sp>
      <p:pic>
        <p:nvPicPr>
          <p:cNvPr id="4" name="Picture 3"/>
          <p:cNvPicPr>
            <a:picLocks noChangeAspect="1"/>
          </p:cNvPicPr>
          <p:nvPr/>
        </p:nvPicPr>
        <p:blipFill>
          <a:blip r:embed="rId2"/>
          <a:stretch>
            <a:fillRect/>
          </a:stretch>
        </p:blipFill>
        <p:spPr>
          <a:xfrm rot="10800000" flipV="1">
            <a:off x="2978589" y="2551470"/>
            <a:ext cx="1879349" cy="1155800"/>
          </a:xfrm>
          <a:prstGeom prst="rect">
            <a:avLst/>
          </a:prstGeom>
        </p:spPr>
      </p:pic>
      <p:pic>
        <p:nvPicPr>
          <p:cNvPr id="5" name="Picture 4"/>
          <p:cNvPicPr>
            <a:picLocks noChangeAspect="1"/>
          </p:cNvPicPr>
          <p:nvPr/>
        </p:nvPicPr>
        <p:blipFill>
          <a:blip r:embed="rId3"/>
          <a:stretch>
            <a:fillRect/>
          </a:stretch>
        </p:blipFill>
        <p:spPr>
          <a:xfrm>
            <a:off x="5445509" y="2551470"/>
            <a:ext cx="2465710" cy="1155801"/>
          </a:xfrm>
          <a:prstGeom prst="rect">
            <a:avLst/>
          </a:prstGeom>
        </p:spPr>
      </p:pic>
    </p:spTree>
    <p:extLst>
      <p:ext uri="{BB962C8B-B14F-4D97-AF65-F5344CB8AC3E}">
        <p14:creationId xmlns:p14="http://schemas.microsoft.com/office/powerpoint/2010/main" val="349487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Student Leaves</a:t>
            </a:r>
            <a:endParaRPr lang="en-US" dirty="0"/>
          </a:p>
        </p:txBody>
      </p:sp>
      <p:sp>
        <p:nvSpPr>
          <p:cNvPr id="3" name="Content Placeholder 2"/>
          <p:cNvSpPr>
            <a:spLocks noGrp="1"/>
          </p:cNvSpPr>
          <p:nvPr>
            <p:ph idx="1"/>
          </p:nvPr>
        </p:nvSpPr>
        <p:spPr/>
        <p:txBody>
          <a:bodyPr/>
          <a:lstStyle/>
          <a:p>
            <a:r>
              <a:rPr lang="en-US" b="1" dirty="0"/>
              <a:t>Leave During Semester (Not Falling in Final Exam Duration</a:t>
            </a:r>
            <a:r>
              <a:rPr lang="en-US" b="1" dirty="0" smtClean="0"/>
              <a:t>)</a:t>
            </a:r>
          </a:p>
          <a:p>
            <a:r>
              <a:rPr lang="en-US" b="1" dirty="0" smtClean="0"/>
              <a:t>Leave </a:t>
            </a:r>
            <a:r>
              <a:rPr lang="en-US" b="1" dirty="0"/>
              <a:t>During Final Exam Duration</a:t>
            </a:r>
            <a:endParaRPr lang="en-US" b="1" dirty="0" smtClean="0"/>
          </a:p>
          <a:p>
            <a:endParaRPr lang="en-US" dirty="0"/>
          </a:p>
        </p:txBody>
      </p:sp>
    </p:spTree>
    <p:extLst>
      <p:ext uri="{BB962C8B-B14F-4D97-AF65-F5344CB8AC3E}">
        <p14:creationId xmlns:p14="http://schemas.microsoft.com/office/powerpoint/2010/main" val="3471539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Leave </a:t>
            </a:r>
            <a:r>
              <a:rPr lang="en-US" b="1" dirty="0"/>
              <a:t>During Semester (Not Falling in Final Exam Duration)</a:t>
            </a:r>
            <a:endParaRPr lang="en-US" dirty="0"/>
          </a:p>
        </p:txBody>
      </p:sp>
    </p:spTree>
    <p:extLst>
      <p:ext uri="{BB962C8B-B14F-4D97-AF65-F5344CB8AC3E}">
        <p14:creationId xmlns:p14="http://schemas.microsoft.com/office/powerpoint/2010/main" val="648432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t>Leave During Semester (Not Falling in Final Exam Duration)</a:t>
            </a:r>
            <a:endParaRPr lang="en-US" b="1" dirty="0"/>
          </a:p>
        </p:txBody>
      </p:sp>
      <p:sp>
        <p:nvSpPr>
          <p:cNvPr id="3" name="Content Placeholder 2"/>
          <p:cNvSpPr>
            <a:spLocks noGrp="1"/>
          </p:cNvSpPr>
          <p:nvPr>
            <p:ph idx="1"/>
          </p:nvPr>
        </p:nvSpPr>
        <p:spPr>
          <a:xfrm>
            <a:off x="838200" y="1825624"/>
            <a:ext cx="10515600" cy="4910153"/>
          </a:xfrm>
        </p:spPr>
        <p:txBody>
          <a:bodyPr>
            <a:normAutofit lnSpcReduction="10000"/>
          </a:bodyPr>
          <a:lstStyle/>
          <a:p>
            <a:pPr algn="just"/>
            <a:r>
              <a:rPr lang="en-US" dirty="0" smtClean="0"/>
              <a:t>Students can request for leave </a:t>
            </a:r>
          </a:p>
          <a:p>
            <a:pPr lvl="1" algn="just"/>
            <a:r>
              <a:rPr lang="en-US" dirty="0" smtClean="0"/>
              <a:t>Case 01 - During Semester (Where it does not fall in the final exam duration and leave requested is less than 3 weeks)</a:t>
            </a:r>
          </a:p>
          <a:p>
            <a:pPr lvl="1" algn="just"/>
            <a:r>
              <a:rPr lang="en-US" dirty="0" smtClean="0"/>
              <a:t>Case 02 - During </a:t>
            </a:r>
            <a:r>
              <a:rPr lang="en-US" dirty="0"/>
              <a:t>Semester </a:t>
            </a:r>
            <a:r>
              <a:rPr lang="en-US" dirty="0" smtClean="0"/>
              <a:t>(</a:t>
            </a:r>
            <a:r>
              <a:rPr lang="en-US" dirty="0"/>
              <a:t>Where it does not fall in the final exam duration and leave requested is </a:t>
            </a:r>
            <a:r>
              <a:rPr lang="en-US" dirty="0" smtClean="0"/>
              <a:t>more </a:t>
            </a:r>
            <a:r>
              <a:rPr lang="en-US" dirty="0"/>
              <a:t>than 3 weeks</a:t>
            </a:r>
            <a:r>
              <a:rPr lang="en-US" dirty="0" smtClean="0"/>
              <a:t>)</a:t>
            </a:r>
          </a:p>
          <a:p>
            <a:pPr algn="just"/>
            <a:r>
              <a:rPr lang="en-US" dirty="0" smtClean="0"/>
              <a:t>In Case 01, UGS advises the student to discuss the leave with relevant HOD and relevant lecturers to make up the missed lectures and CA components. If HODs request evidence, please submit to them. </a:t>
            </a:r>
          </a:p>
          <a:p>
            <a:pPr algn="just"/>
            <a:r>
              <a:rPr lang="en-US" dirty="0" smtClean="0"/>
              <a:t>However, if it is </a:t>
            </a:r>
            <a:r>
              <a:rPr lang="en-US" u="sng" dirty="0" smtClean="0"/>
              <a:t>overseas leave</a:t>
            </a:r>
            <a:r>
              <a:rPr lang="en-US" dirty="0" smtClean="0"/>
              <a:t>, then even if it is less than 3 week, you still need to follow the procedure given in Case 02. </a:t>
            </a:r>
          </a:p>
          <a:p>
            <a:pPr algn="just"/>
            <a:r>
              <a:rPr lang="en-US" dirty="0" smtClean="0"/>
              <a:t>In Case 02, Students need to apply for “Long Term Leave” which will be sent for approval of FAC and Senate. 	</a:t>
            </a:r>
          </a:p>
        </p:txBody>
      </p:sp>
    </p:spTree>
    <p:extLst>
      <p:ext uri="{BB962C8B-B14F-4D97-AF65-F5344CB8AC3E}">
        <p14:creationId xmlns:p14="http://schemas.microsoft.com/office/powerpoint/2010/main" val="353394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842" y="147841"/>
            <a:ext cx="10515600" cy="513061"/>
          </a:xfrm>
        </p:spPr>
        <p:txBody>
          <a:bodyPr>
            <a:normAutofit fontScale="90000"/>
          </a:bodyPr>
          <a:lstStyle/>
          <a:p>
            <a:r>
              <a:rPr lang="en-US" b="1" dirty="0"/>
              <a:t>Case 02 </a:t>
            </a:r>
            <a:r>
              <a:rPr lang="en-US" b="1" dirty="0" smtClean="0"/>
              <a:t>– Long Term Leave During </a:t>
            </a:r>
            <a:r>
              <a:rPr lang="en-US" b="1" dirty="0"/>
              <a:t>Semester</a:t>
            </a:r>
          </a:p>
        </p:txBody>
      </p:sp>
      <p:sp>
        <p:nvSpPr>
          <p:cNvPr id="3" name="Content Placeholder 2"/>
          <p:cNvSpPr>
            <a:spLocks noGrp="1"/>
          </p:cNvSpPr>
          <p:nvPr>
            <p:ph idx="1"/>
          </p:nvPr>
        </p:nvSpPr>
        <p:spPr>
          <a:xfrm>
            <a:off x="838200" y="932507"/>
            <a:ext cx="10515600" cy="5613147"/>
          </a:xfrm>
        </p:spPr>
        <p:txBody>
          <a:bodyPr>
            <a:normAutofit fontScale="92500" lnSpcReduction="20000"/>
          </a:bodyPr>
          <a:lstStyle/>
          <a:p>
            <a:r>
              <a:rPr lang="en-US" dirty="0" smtClean="0"/>
              <a:t>You can apply for long term leave (&gt;3 weeks) for following reasons only.</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pPr algn="just"/>
            <a:r>
              <a:rPr lang="en-US" dirty="0" smtClean="0"/>
              <a:t>The most important thing to remember is that when you apply for “Long Term Medical leave” the Senate will give </a:t>
            </a:r>
            <a:r>
              <a:rPr lang="en-US" b="1" u="sng" dirty="0" smtClean="0">
                <a:solidFill>
                  <a:schemeClr val="accent6"/>
                </a:solidFill>
              </a:rPr>
              <a:t>“Concession” for the whole semester</a:t>
            </a:r>
            <a:r>
              <a:rPr lang="en-US" dirty="0" smtClean="0"/>
              <a:t>. That means all your semester work and assessments will be made null and void. You can re-enroll for the same semester with next batch as first attempt candidate </a:t>
            </a:r>
            <a:endParaRPr lang="en-US" dirty="0"/>
          </a:p>
        </p:txBody>
      </p:sp>
      <p:graphicFrame>
        <p:nvGraphicFramePr>
          <p:cNvPr id="4" name="Table 4">
            <a:extLst>
              <a:ext uri="{FF2B5EF4-FFF2-40B4-BE49-F238E27FC236}">
                <a16:creationId xmlns="" xmlns:a16="http://schemas.microsoft.com/office/drawing/2014/main" id="{BC16A406-F4E9-A4E0-C5F4-B6EB491BD37A}"/>
              </a:ext>
            </a:extLst>
          </p:cNvPr>
          <p:cNvGraphicFramePr>
            <a:graphicFrameLocks noGrp="1"/>
          </p:cNvGraphicFramePr>
          <p:nvPr>
            <p:extLst>
              <p:ext uri="{D42A27DB-BD31-4B8C-83A1-F6EECF244321}">
                <p14:modId xmlns:p14="http://schemas.microsoft.com/office/powerpoint/2010/main" val="4276442267"/>
              </p:ext>
            </p:extLst>
          </p:nvPr>
        </p:nvGraphicFramePr>
        <p:xfrm>
          <a:off x="1965023" y="1551388"/>
          <a:ext cx="8128000" cy="3108960"/>
        </p:xfrm>
        <a:graphic>
          <a:graphicData uri="http://schemas.openxmlformats.org/drawingml/2006/table">
            <a:tbl>
              <a:tblPr firstRow="1" bandRow="1">
                <a:tableStyleId>{5C22544A-7EE6-4342-B048-85BDC9FD1C3A}</a:tableStyleId>
              </a:tblPr>
              <a:tblGrid>
                <a:gridCol w="4064000">
                  <a:extLst>
                    <a:ext uri="{9D8B030D-6E8A-4147-A177-3AD203B41FA5}">
                      <a16:colId xmlns="" xmlns:a16="http://schemas.microsoft.com/office/drawing/2014/main" val="1698589186"/>
                    </a:ext>
                  </a:extLst>
                </a:gridCol>
                <a:gridCol w="4064000">
                  <a:extLst>
                    <a:ext uri="{9D8B030D-6E8A-4147-A177-3AD203B41FA5}">
                      <a16:colId xmlns="" xmlns:a16="http://schemas.microsoft.com/office/drawing/2014/main" val="1604766969"/>
                    </a:ext>
                  </a:extLst>
                </a:gridCol>
              </a:tblGrid>
              <a:tr h="370840">
                <a:tc>
                  <a:txBody>
                    <a:bodyPr/>
                    <a:lstStyle/>
                    <a:p>
                      <a:pPr algn="just"/>
                      <a:r>
                        <a:rPr lang="en-US" b="1" dirty="0"/>
                        <a:t>Reason for Leave</a:t>
                      </a:r>
                    </a:p>
                  </a:txBody>
                  <a:tcPr/>
                </a:tc>
                <a:tc>
                  <a:txBody>
                    <a:bodyPr/>
                    <a:lstStyle/>
                    <a:p>
                      <a:pPr algn="just"/>
                      <a:r>
                        <a:rPr lang="en-US" dirty="0" smtClean="0"/>
                        <a:t>Compassionate </a:t>
                      </a:r>
                      <a:r>
                        <a:rPr lang="en-US" dirty="0"/>
                        <a:t>Ground: </a:t>
                      </a:r>
                      <a:r>
                        <a:rPr lang="en-US" dirty="0" smtClean="0"/>
                        <a:t>Official </a:t>
                      </a:r>
                      <a:r>
                        <a:rPr lang="en-US" dirty="0"/>
                        <a:t>Representation of University</a:t>
                      </a:r>
                    </a:p>
                  </a:txBody>
                  <a:tcPr/>
                </a:tc>
                <a:extLst>
                  <a:ext uri="{0D108BD9-81ED-4DB2-BD59-A6C34878D82A}">
                    <a16:rowId xmlns="" xmlns:a16="http://schemas.microsoft.com/office/drawing/2014/main" val="2575584897"/>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Medical Leave</a:t>
                      </a:r>
                    </a:p>
                  </a:txBody>
                  <a:tcPr/>
                </a:tc>
                <a:tc>
                  <a:txBody>
                    <a:bodyPr/>
                    <a:lstStyle/>
                    <a:p>
                      <a:pPr algn="just"/>
                      <a:r>
                        <a:rPr lang="en-US" dirty="0" smtClean="0"/>
                        <a:t>A medical reason which the Doctor recommends a time period of more than three weeks of leave.</a:t>
                      </a:r>
                      <a:endParaRPr lang="en-US" dirty="0"/>
                    </a:p>
                  </a:txBody>
                  <a:tcPr/>
                </a:tc>
                <a:extLst>
                  <a:ext uri="{0D108BD9-81ED-4DB2-BD59-A6C34878D82A}">
                    <a16:rowId xmlns="" xmlns:a16="http://schemas.microsoft.com/office/drawing/2014/main" val="693673796"/>
                  </a:ext>
                </a:extLst>
              </a:tr>
              <a:tr h="370840">
                <a:tc>
                  <a:txBody>
                    <a:bodyPr/>
                    <a:lstStyle/>
                    <a:p>
                      <a:pPr algn="just"/>
                      <a:r>
                        <a:rPr lang="en-US" dirty="0" smtClean="0"/>
                        <a:t>Compassionate Ground</a:t>
                      </a:r>
                      <a:endParaRPr lang="en-US" b="1"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An unforeseeable event that affect student’s ability to study</a:t>
                      </a:r>
                      <a:r>
                        <a:rPr lang="en-US" baseline="0" dirty="0"/>
                        <a:t> </a:t>
                      </a:r>
                      <a:r>
                        <a:rPr lang="en-US" baseline="0" dirty="0" smtClean="0"/>
                        <a:t>(including medical reasons of immediate family). </a:t>
                      </a:r>
                      <a:endParaRPr lang="en-US" dirty="0" smtClean="0"/>
                    </a:p>
                  </a:txBody>
                  <a:tcPr/>
                </a:tc>
                <a:extLst>
                  <a:ext uri="{0D108BD9-81ED-4DB2-BD59-A6C34878D82A}">
                    <a16:rowId xmlns="" xmlns:a16="http://schemas.microsoft.com/office/drawing/2014/main" val="3453082654"/>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Official Representation of University</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This only applies</a:t>
                      </a:r>
                      <a:r>
                        <a:rPr lang="en-US" baseline="0" dirty="0" smtClean="0"/>
                        <a:t> to situations where you represent the </a:t>
                      </a:r>
                      <a:r>
                        <a:rPr lang="en-US" baseline="0" dirty="0" err="1" smtClean="0"/>
                        <a:t>UoM</a:t>
                      </a:r>
                      <a:r>
                        <a:rPr lang="en-US" baseline="0" dirty="0" smtClean="0"/>
                        <a:t>. </a:t>
                      </a:r>
                      <a:endParaRPr lang="en-US" dirty="0" smtClean="0"/>
                    </a:p>
                  </a:txBody>
                  <a:tcPr/>
                </a:tc>
              </a:tr>
            </a:tbl>
          </a:graphicData>
        </a:graphic>
      </p:graphicFrame>
    </p:spTree>
    <p:extLst>
      <p:ext uri="{BB962C8B-B14F-4D97-AF65-F5344CB8AC3E}">
        <p14:creationId xmlns:p14="http://schemas.microsoft.com/office/powerpoint/2010/main" val="1187548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7505"/>
          </a:xfrm>
        </p:spPr>
        <p:txBody>
          <a:bodyPr/>
          <a:lstStyle/>
          <a:p>
            <a:r>
              <a:rPr lang="en-US" b="1" dirty="0"/>
              <a:t>Case 02 – Long Term Leave During Semester</a:t>
            </a:r>
          </a:p>
        </p:txBody>
      </p:sp>
      <p:sp>
        <p:nvSpPr>
          <p:cNvPr id="3" name="Content Placeholder 2"/>
          <p:cNvSpPr>
            <a:spLocks noGrp="1"/>
          </p:cNvSpPr>
          <p:nvPr>
            <p:ph idx="1"/>
          </p:nvPr>
        </p:nvSpPr>
        <p:spPr>
          <a:xfrm>
            <a:off x="838200" y="1427272"/>
            <a:ext cx="10515600" cy="4351338"/>
          </a:xfrm>
        </p:spPr>
        <p:txBody>
          <a:bodyPr/>
          <a:lstStyle/>
          <a:p>
            <a:pPr marL="0" indent="0">
              <a:buNone/>
            </a:pPr>
            <a:r>
              <a:rPr lang="en-US" b="1" dirty="0" smtClean="0">
                <a:solidFill>
                  <a:schemeClr val="accent6"/>
                </a:solidFill>
              </a:rPr>
              <a:t>Procedure </a:t>
            </a:r>
          </a:p>
          <a:p>
            <a:r>
              <a:rPr lang="en-US" b="1" dirty="0" smtClean="0">
                <a:solidFill>
                  <a:schemeClr val="accent6"/>
                </a:solidFill>
              </a:rPr>
              <a:t>Step 01 </a:t>
            </a:r>
            <a:r>
              <a:rPr lang="en-US" dirty="0" smtClean="0"/>
              <a:t>- Go to your LMS page and click on “Apply for Leave”. Then Click on “New Leave”</a:t>
            </a:r>
            <a:endParaRPr lang="en-US" dirty="0"/>
          </a:p>
        </p:txBody>
      </p:sp>
      <p:pic>
        <p:nvPicPr>
          <p:cNvPr id="4" name="Picture 3"/>
          <p:cNvPicPr>
            <a:picLocks noChangeAspect="1"/>
          </p:cNvPicPr>
          <p:nvPr/>
        </p:nvPicPr>
        <p:blipFill>
          <a:blip r:embed="rId2"/>
          <a:stretch>
            <a:fillRect/>
          </a:stretch>
        </p:blipFill>
        <p:spPr>
          <a:xfrm>
            <a:off x="838200" y="2840983"/>
            <a:ext cx="1518796" cy="3625345"/>
          </a:xfrm>
          <a:prstGeom prst="rect">
            <a:avLst/>
          </a:prstGeom>
        </p:spPr>
      </p:pic>
      <p:pic>
        <p:nvPicPr>
          <p:cNvPr id="5" name="Picture 4"/>
          <p:cNvPicPr>
            <a:picLocks noChangeAspect="1"/>
          </p:cNvPicPr>
          <p:nvPr/>
        </p:nvPicPr>
        <p:blipFill rotWithShape="1">
          <a:blip r:embed="rId3"/>
          <a:srcRect l="-1" r="32824"/>
          <a:stretch/>
        </p:blipFill>
        <p:spPr>
          <a:xfrm>
            <a:off x="2895628" y="3971144"/>
            <a:ext cx="7919539" cy="1943268"/>
          </a:xfrm>
          <a:prstGeom prst="rect">
            <a:avLst/>
          </a:prstGeom>
        </p:spPr>
      </p:pic>
    </p:spTree>
    <p:extLst>
      <p:ext uri="{BB962C8B-B14F-4D97-AF65-F5344CB8AC3E}">
        <p14:creationId xmlns:p14="http://schemas.microsoft.com/office/powerpoint/2010/main" val="500047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02 – Long Term Leave During Semester</a:t>
            </a:r>
          </a:p>
        </p:txBody>
      </p:sp>
      <p:sp>
        <p:nvSpPr>
          <p:cNvPr id="3" name="Content Placeholder 2"/>
          <p:cNvSpPr>
            <a:spLocks noGrp="1"/>
          </p:cNvSpPr>
          <p:nvPr>
            <p:ph idx="1"/>
          </p:nvPr>
        </p:nvSpPr>
        <p:spPr>
          <a:xfrm>
            <a:off x="548489" y="1943320"/>
            <a:ext cx="5444905" cy="4351338"/>
          </a:xfrm>
        </p:spPr>
        <p:txBody>
          <a:bodyPr>
            <a:normAutofit fontScale="92500"/>
          </a:bodyPr>
          <a:lstStyle/>
          <a:p>
            <a:pPr algn="just"/>
            <a:r>
              <a:rPr lang="en-US" b="1" dirty="0" smtClean="0">
                <a:solidFill>
                  <a:schemeClr val="accent6"/>
                </a:solidFill>
              </a:rPr>
              <a:t>Step 02  </a:t>
            </a:r>
            <a:r>
              <a:rPr lang="en-US" dirty="0" smtClean="0"/>
              <a:t>- Fill in the details. Give a good description of leave. </a:t>
            </a:r>
          </a:p>
          <a:p>
            <a:pPr algn="just"/>
            <a:r>
              <a:rPr lang="en-US" dirty="0" smtClean="0"/>
              <a:t>Put you semester coordinator’s email. If you do not know that put your HOD’s email. </a:t>
            </a:r>
          </a:p>
          <a:p>
            <a:pPr algn="just"/>
            <a:r>
              <a:rPr lang="en-US" dirty="0" smtClean="0"/>
              <a:t>Attach Supporting documents such as medicals of you, medicals of family, invitation for participation, visa page of passport or any other document that is deemed necessary to support the claim. </a:t>
            </a:r>
            <a:endParaRPr lang="en-US" dirty="0"/>
          </a:p>
        </p:txBody>
      </p:sp>
      <p:pic>
        <p:nvPicPr>
          <p:cNvPr id="4" name="Picture 3"/>
          <p:cNvPicPr>
            <a:picLocks noChangeAspect="1"/>
          </p:cNvPicPr>
          <p:nvPr/>
        </p:nvPicPr>
        <p:blipFill>
          <a:blip r:embed="rId2"/>
          <a:stretch>
            <a:fillRect/>
          </a:stretch>
        </p:blipFill>
        <p:spPr>
          <a:xfrm>
            <a:off x="6699662" y="2480650"/>
            <a:ext cx="4982311" cy="4096693"/>
          </a:xfrm>
          <a:prstGeom prst="rect">
            <a:avLst/>
          </a:prstGeom>
        </p:spPr>
      </p:pic>
    </p:spTree>
    <p:extLst>
      <p:ext uri="{BB962C8B-B14F-4D97-AF65-F5344CB8AC3E}">
        <p14:creationId xmlns:p14="http://schemas.microsoft.com/office/powerpoint/2010/main" val="1782626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02 – Long Term Leave During Semester</a:t>
            </a:r>
          </a:p>
        </p:txBody>
      </p:sp>
      <p:sp>
        <p:nvSpPr>
          <p:cNvPr id="3" name="Content Placeholder 2"/>
          <p:cNvSpPr>
            <a:spLocks noGrp="1"/>
          </p:cNvSpPr>
          <p:nvPr>
            <p:ph idx="1"/>
          </p:nvPr>
        </p:nvSpPr>
        <p:spPr>
          <a:xfrm>
            <a:off x="838200" y="1825624"/>
            <a:ext cx="10515600" cy="4511801"/>
          </a:xfrm>
        </p:spPr>
        <p:txBody>
          <a:bodyPr/>
          <a:lstStyle/>
          <a:p>
            <a:r>
              <a:rPr lang="en-US" b="1" dirty="0" smtClean="0">
                <a:solidFill>
                  <a:schemeClr val="accent6"/>
                </a:solidFill>
              </a:rPr>
              <a:t>Step 03 - </a:t>
            </a:r>
            <a:r>
              <a:rPr lang="en-US" dirty="0" smtClean="0"/>
              <a:t>Press “submit” and then “print” to generate the combined PDF. </a:t>
            </a:r>
          </a:p>
          <a:p>
            <a:endParaRPr lang="en-US" dirty="0"/>
          </a:p>
          <a:p>
            <a:endParaRPr lang="en-US" dirty="0" smtClean="0"/>
          </a:p>
          <a:p>
            <a:endParaRPr lang="en-US" dirty="0"/>
          </a:p>
          <a:p>
            <a:endParaRPr lang="en-US" dirty="0" smtClean="0"/>
          </a:p>
          <a:p>
            <a:pPr algn="just"/>
            <a:r>
              <a:rPr lang="en-US" dirty="0" smtClean="0"/>
              <a:t>Then student should digitally sign the form with date. No need to get recommended signatures of other officers. </a:t>
            </a:r>
            <a:endParaRPr lang="en-US" dirty="0"/>
          </a:p>
        </p:txBody>
      </p:sp>
      <p:pic>
        <p:nvPicPr>
          <p:cNvPr id="4" name="Picture 3"/>
          <p:cNvPicPr>
            <a:picLocks noChangeAspect="1"/>
          </p:cNvPicPr>
          <p:nvPr/>
        </p:nvPicPr>
        <p:blipFill>
          <a:blip r:embed="rId2"/>
          <a:stretch>
            <a:fillRect/>
          </a:stretch>
        </p:blipFill>
        <p:spPr>
          <a:xfrm>
            <a:off x="1714120" y="2771341"/>
            <a:ext cx="8763759" cy="1767993"/>
          </a:xfrm>
          <a:prstGeom prst="rect">
            <a:avLst/>
          </a:prstGeom>
        </p:spPr>
      </p:pic>
    </p:spTree>
    <p:extLst>
      <p:ext uri="{BB962C8B-B14F-4D97-AF65-F5344CB8AC3E}">
        <p14:creationId xmlns:p14="http://schemas.microsoft.com/office/powerpoint/2010/main" val="366191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Case 02 – Long Term Leave During Semester</a:t>
            </a:r>
          </a:p>
        </p:txBody>
      </p:sp>
      <p:sp>
        <p:nvSpPr>
          <p:cNvPr id="3" name="Content Placeholder 2"/>
          <p:cNvSpPr>
            <a:spLocks noGrp="1"/>
          </p:cNvSpPr>
          <p:nvPr>
            <p:ph idx="1"/>
          </p:nvPr>
        </p:nvSpPr>
        <p:spPr/>
        <p:txBody>
          <a:bodyPr>
            <a:normAutofit/>
          </a:bodyPr>
          <a:lstStyle/>
          <a:p>
            <a:pPr algn="just"/>
            <a:r>
              <a:rPr lang="en-US" b="1" dirty="0" smtClean="0">
                <a:solidFill>
                  <a:schemeClr val="accent6"/>
                </a:solidFill>
              </a:rPr>
              <a:t>Step 04 – </a:t>
            </a:r>
            <a:r>
              <a:rPr lang="en-US" dirty="0"/>
              <a:t>Visit UGS website (</a:t>
            </a:r>
            <a:r>
              <a:rPr lang="en-US" dirty="0">
                <a:hlinkClick r:id="rId2"/>
              </a:rPr>
              <a:t>https://</a:t>
            </a:r>
            <a:r>
              <a:rPr lang="en-US" dirty="0" smtClean="0">
                <a:hlinkClick r:id="rId2"/>
              </a:rPr>
              <a:t>uom.lk/business/undergraduate-studies</a:t>
            </a:r>
            <a:r>
              <a:rPr lang="en-US" dirty="0" smtClean="0"/>
              <a:t>) and </a:t>
            </a:r>
            <a:r>
              <a:rPr lang="en-US" dirty="0"/>
              <a:t>fill the </a:t>
            </a:r>
            <a:r>
              <a:rPr lang="en-US" dirty="0" smtClean="0"/>
              <a:t>Google </a:t>
            </a:r>
            <a:r>
              <a:rPr lang="en-US" dirty="0"/>
              <a:t>form under </a:t>
            </a:r>
            <a:r>
              <a:rPr lang="en-US" dirty="0" smtClean="0"/>
              <a:t>“Student Requests for FAC”. Submit the pdf generated in Step 03 as attachment.  </a:t>
            </a:r>
          </a:p>
          <a:p>
            <a:pPr algn="just"/>
            <a:r>
              <a:rPr lang="en-US" dirty="0" smtClean="0"/>
              <a:t>A sample leave request form is available in the website.</a:t>
            </a:r>
          </a:p>
        </p:txBody>
      </p:sp>
      <p:pic>
        <p:nvPicPr>
          <p:cNvPr id="6" name="Picture 5"/>
          <p:cNvPicPr>
            <a:picLocks noChangeAspect="1"/>
          </p:cNvPicPr>
          <p:nvPr/>
        </p:nvPicPr>
        <p:blipFill>
          <a:blip r:embed="rId3"/>
          <a:stretch>
            <a:fillRect/>
          </a:stretch>
        </p:blipFill>
        <p:spPr>
          <a:xfrm>
            <a:off x="6747473" y="3691928"/>
            <a:ext cx="2378420" cy="2378420"/>
          </a:xfrm>
          <a:prstGeom prst="rect">
            <a:avLst/>
          </a:prstGeom>
        </p:spPr>
      </p:pic>
      <p:sp>
        <p:nvSpPr>
          <p:cNvPr id="7" name="TextBox 6"/>
          <p:cNvSpPr txBox="1"/>
          <p:nvPr/>
        </p:nvSpPr>
        <p:spPr>
          <a:xfrm>
            <a:off x="2227153" y="3943298"/>
            <a:ext cx="3404103" cy="1477328"/>
          </a:xfrm>
          <a:prstGeom prst="rect">
            <a:avLst/>
          </a:prstGeom>
          <a:noFill/>
        </p:spPr>
        <p:txBody>
          <a:bodyPr wrap="square" rtlCol="0">
            <a:spAutoFit/>
          </a:bodyPr>
          <a:lstStyle/>
          <a:p>
            <a:pPr algn="just"/>
            <a:r>
              <a:rPr lang="en-US" dirty="0" smtClean="0"/>
              <a:t>Your Leave Application is done now. DUGS will get an email notification of the request and will be discussed in the next month FAC. </a:t>
            </a:r>
            <a:endParaRPr lang="en-US" dirty="0"/>
          </a:p>
        </p:txBody>
      </p:sp>
    </p:spTree>
    <p:extLst>
      <p:ext uri="{BB962C8B-B14F-4D97-AF65-F5344CB8AC3E}">
        <p14:creationId xmlns:p14="http://schemas.microsoft.com/office/powerpoint/2010/main" val="1896555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1097</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Undergraduate Division</vt:lpstr>
      <vt:lpstr>Student Leaves</vt:lpstr>
      <vt:lpstr>Leave During Semester (Not Falling in Final Exam Duration)</vt:lpstr>
      <vt:lpstr>Leave During Semester (Not Falling in Final Exam Duration)</vt:lpstr>
      <vt:lpstr>Case 02 – Long Term Leave During Semester</vt:lpstr>
      <vt:lpstr>Case 02 – Long Term Leave During Semester</vt:lpstr>
      <vt:lpstr>Case 02 – Long Term Leave During Semester</vt:lpstr>
      <vt:lpstr>Case 02 – Long Term Leave During Semester</vt:lpstr>
      <vt:lpstr>Case 02 – Long Term Leave During Semester</vt:lpstr>
      <vt:lpstr>Leave During Final Exam Duration</vt:lpstr>
      <vt:lpstr>Leave during exam duration</vt:lpstr>
      <vt:lpstr>Case 1 – When incidence is predictable and known to happen in the exam scheduled dates</vt:lpstr>
      <vt:lpstr>Case 2 – Unexpected incidence during exams</vt:lpstr>
      <vt:lpstr>Case 2 – Unexpected incidence during exams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Undergraduate Division</dc:title>
  <dc:creator>Darshana Mudalige</dc:creator>
  <cp:lastModifiedBy>user</cp:lastModifiedBy>
  <cp:revision>42</cp:revision>
  <dcterms:created xsi:type="dcterms:W3CDTF">2023-01-05T02:42:32Z</dcterms:created>
  <dcterms:modified xsi:type="dcterms:W3CDTF">2025-03-16T08:08:18Z</dcterms:modified>
</cp:coreProperties>
</file>